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54" r:id="rId2"/>
    <p:sldId id="485" r:id="rId3"/>
    <p:sldId id="487" r:id="rId4"/>
    <p:sldId id="482" r:id="rId5"/>
    <p:sldId id="49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34" autoAdjust="0"/>
  </p:normalViewPr>
  <p:slideViewPr>
    <p:cSldViewPr>
      <p:cViewPr varScale="1">
        <p:scale>
          <a:sx n="67" d="100"/>
          <a:sy n="67" d="100"/>
        </p:scale>
        <p:origin x="154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95E0C-4B81-4FAA-A954-1BE6AF60910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FD917-6E95-4769-A1D6-E2A165E82C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3DE02-E4FD-4389-90E6-F4B6C2089124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94DAA-C771-4E90-807E-95993032B6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hyperlink" Target="http://www.buildbestvalu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1" y="742951"/>
            <a:ext cx="6856571" cy="863441"/>
          </a:xfrm>
        </p:spPr>
        <p:txBody>
          <a:bodyPr>
            <a:normAutofit fontScale="90000"/>
          </a:bodyPr>
          <a:lstStyle/>
          <a:p>
            <a:r>
              <a:rPr lang="en-US" sz="2666" b="1" dirty="0">
                <a:sym typeface="+mn-ea"/>
              </a:rPr>
              <a:t> </a:t>
            </a:r>
            <a:br>
              <a:rPr lang="en-US" b="1" dirty="0">
                <a:sym typeface="+mn-ea"/>
              </a:rPr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05381" y="1331011"/>
            <a:ext cx="3688031" cy="1108509"/>
          </a:xfrm>
        </p:spPr>
        <p:txBody>
          <a:bodyPr>
            <a:noAutofit/>
          </a:bodyPr>
          <a:lstStyle/>
          <a:p>
            <a:pPr algn="r"/>
            <a:r>
              <a:rPr lang="en-GB" sz="1600" b="0" kern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Attitude for Success Part 2</a:t>
            </a:r>
            <a:br>
              <a:rPr lang="en-IN" sz="16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2800" b="1" kern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Teambuilding to Excel</a:t>
            </a:r>
            <a:br>
              <a:rPr lang="en-I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600" b="0" kern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Through Synergy</a:t>
            </a:r>
            <a:endParaRPr lang="en-US" sz="1600" b="0" dirty="0">
              <a:solidFill>
                <a:srgbClr val="C00000"/>
              </a:solidFill>
              <a:sym typeface="+mn-ea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8199" y="1447800"/>
            <a:ext cx="4113373" cy="525160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7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Preparing for Promotion?  </a:t>
            </a:r>
            <a:r>
              <a:rPr lang="en-US" sz="7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 </a:t>
            </a:r>
          </a:p>
          <a:p>
            <a:pPr marL="0" indent="0" algn="ctr">
              <a:buNone/>
            </a:pPr>
            <a:r>
              <a:rPr lang="en-US" sz="7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    </a:t>
            </a:r>
            <a:r>
              <a:rPr lang="en-US" sz="72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Can Training Ensure Success?</a:t>
            </a: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r>
              <a:rPr lang="en-US" sz="3334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    </a:t>
            </a:r>
          </a:p>
          <a:p>
            <a:pPr marL="0" indent="0">
              <a:buNone/>
            </a:pPr>
            <a:endParaRPr lang="en-US" sz="3334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sz="3334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sz="3334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sz="3334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sz="3334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r>
              <a:rPr lang="en-US" sz="3334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                        </a:t>
            </a:r>
            <a:r>
              <a:rPr lang="en-US" sz="10001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Yes! </a:t>
            </a:r>
            <a:r>
              <a:rPr lang="en-US" sz="1000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</a:t>
            </a: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r>
              <a:rPr lang="en-US" sz="6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Training</a:t>
            </a:r>
            <a:r>
              <a:rPr lang="en-US" sz="64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is like being on a train to                                 </a:t>
            </a:r>
            <a:r>
              <a:rPr lang="en-US" sz="64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reach your destination.</a:t>
            </a:r>
          </a:p>
          <a:p>
            <a:pPr marL="0" indent="0">
              <a:buNone/>
            </a:pPr>
            <a:endParaRPr lang="en-US" sz="320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r>
              <a:rPr lang="en-US" sz="64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How? By  Knowledge, Skill and Attitude for  Success thro’ Synergy to Increase Productivity.</a:t>
            </a:r>
          </a:p>
          <a:p>
            <a:pPr marL="0" indent="0">
              <a:buNone/>
            </a:pPr>
            <a:endParaRPr lang="en-US" sz="32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r>
              <a:rPr lang="en-US" sz="6400" dirty="0">
                <a:solidFill>
                  <a:srgbClr val="C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Teambuilding Is </a:t>
            </a:r>
            <a:r>
              <a:rPr lang="en-US" sz="6400" dirty="0">
                <a:solidFill>
                  <a:srgbClr val="C00000"/>
                </a:solidFill>
              </a:rPr>
              <a:t>Cross-functional</a:t>
            </a:r>
            <a:r>
              <a:rPr lang="en-US" sz="6400" dirty="0">
                <a:solidFill>
                  <a:srgbClr val="C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4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to Achieve a SMART goal.</a:t>
            </a:r>
          </a:p>
          <a:p>
            <a:pPr marL="0" indent="0">
              <a:buNone/>
            </a:pPr>
            <a:endParaRPr lang="en-US" sz="3200" dirty="0">
              <a:solidFill>
                <a:srgbClr val="C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6400" b="1" dirty="0">
                <a:solidFill>
                  <a:srgbClr val="C00000"/>
                </a:solidFill>
                <a:sym typeface="+mn-ea"/>
              </a:rPr>
              <a:t>Synergy</a:t>
            </a:r>
            <a:r>
              <a:rPr lang="en-US" sz="6400" dirty="0">
                <a:solidFill>
                  <a:srgbClr val="C00000"/>
                </a:solidFill>
                <a:sym typeface="+mn-ea"/>
              </a:rPr>
              <a:t> is when components </a:t>
            </a:r>
            <a:r>
              <a:rPr lang="en-US" sz="6000" dirty="0">
                <a:solidFill>
                  <a:srgbClr val="C00000"/>
                </a:solidFill>
                <a:sym typeface="+mn-ea"/>
              </a:rPr>
              <a:t>complement. </a:t>
            </a:r>
            <a:r>
              <a:rPr lang="en-US" sz="6000" i="1" dirty="0">
                <a:solidFill>
                  <a:srgbClr val="C00000"/>
                </a:solidFill>
                <a:sym typeface="+mn-ea"/>
              </a:rPr>
              <a:t>Ek aur ek </a:t>
            </a:r>
            <a:r>
              <a:rPr lang="en-US" sz="6000" i="1" dirty="0" err="1">
                <a:solidFill>
                  <a:srgbClr val="C00000"/>
                </a:solidFill>
                <a:sym typeface="+mn-ea"/>
              </a:rPr>
              <a:t>gyarah</a:t>
            </a:r>
            <a:r>
              <a:rPr lang="en-US" sz="6000" i="1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sz="6000" dirty="0">
                <a:solidFill>
                  <a:srgbClr val="C00000"/>
                </a:solidFill>
                <a:sym typeface="+mn-ea"/>
              </a:rPr>
              <a:t>(1 + 1= 11).</a:t>
            </a:r>
            <a:endParaRPr lang="en-IN" sz="6000" dirty="0"/>
          </a:p>
          <a:p>
            <a:pPr marL="0" indent="0">
              <a:buNone/>
            </a:pPr>
            <a:r>
              <a:rPr lang="en-US" sz="60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</a:t>
            </a: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endParaRPr lang="en-US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  <a:p>
            <a:pPr marL="0" indent="0">
              <a:buNone/>
            </a:pPr>
            <a:r>
              <a:rPr lang="en-US" sz="2573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.</a:t>
            </a:r>
          </a:p>
          <a:p>
            <a:pPr marL="0" indent="0">
              <a:buNone/>
            </a:pPr>
            <a:r>
              <a:rPr lang="en-US" sz="7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                                          </a:t>
            </a:r>
            <a:endParaRPr lang="en-US" sz="72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sym typeface="+mn-ea"/>
            </a:endParaRPr>
          </a:p>
        </p:txBody>
      </p:sp>
      <p:pic>
        <p:nvPicPr>
          <p:cNvPr id="9" name="Picture 8" descr="P.K.Rath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2126714"/>
            <a:ext cx="1370172" cy="18475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5B8EC7-78D5-F104-14F0-AE2149E056C9}"/>
              </a:ext>
            </a:extLst>
          </p:cNvPr>
          <p:cNvSpPr txBox="1"/>
          <p:nvPr/>
        </p:nvSpPr>
        <p:spPr>
          <a:xfrm>
            <a:off x="381000" y="-5912"/>
            <a:ext cx="838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 How to Build Team and </a:t>
            </a:r>
          </a:p>
          <a:p>
            <a:pPr algn="ctr"/>
            <a:r>
              <a:rPr lang="en-US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Your  Productivity</a:t>
            </a:r>
          </a:p>
        </p:txBody>
      </p:sp>
      <p:sp>
        <p:nvSpPr>
          <p:cNvPr id="2" name="Text Box 395" descr="Narrow horizontal">
            <a:extLst>
              <a:ext uri="{FF2B5EF4-FFF2-40B4-BE49-F238E27FC236}">
                <a16:creationId xmlns:a16="http://schemas.microsoft.com/office/drawing/2014/main" id="{FE348A95-C3B2-8223-DF32-209D73234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69" y="2732183"/>
            <a:ext cx="792432" cy="335280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35000">
                <a:schemeClr val="bg2">
                  <a:lumMod val="90000"/>
                </a:schemeClr>
              </a:gs>
              <a:gs pos="100000">
                <a:schemeClr val="bg2"/>
              </a:gs>
            </a:gsLst>
          </a:gradFill>
          <a:ln>
            <a:solidFill>
              <a:schemeClr val="bg2"/>
            </a:solidFill>
          </a:ln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vert270" wrap="square" lIns="228600" tIns="228600" rIns="228600" bIns="228600" anchor="b" anchorCtr="0" upright="1">
            <a:noAutofit/>
          </a:bodyPr>
          <a:lstStyle/>
          <a:p>
            <a:pPr>
              <a:spcAft>
                <a:spcPts val="800"/>
              </a:spcAft>
            </a:pPr>
            <a:r>
              <a:rPr lang="en-GB" sz="4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2800" i="1" kern="3600" dirty="0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2800" i="1" kern="3600" dirty="0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GB" sz="2800" i="1" kern="3600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</a:t>
            </a:r>
            <a:r>
              <a:rPr lang="en-GB" sz="2800" i="1" u="sng" kern="3600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mah</a:t>
            </a:r>
            <a:r>
              <a:rPr lang="en-GB" sz="2800" i="1" kern="3600" dirty="0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i="1" kern="3600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Siddhayah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545B3498-78F0-044F-00D4-D9AC90C887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2732184"/>
            <a:ext cx="2691193" cy="27910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87861D-E31C-D1B5-F639-067AACEA3181}"/>
              </a:ext>
            </a:extLst>
          </p:cNvPr>
          <p:cNvSpPr txBox="1"/>
          <p:nvPr/>
        </p:nvSpPr>
        <p:spPr>
          <a:xfrm>
            <a:off x="2667000" y="6111692"/>
            <a:ext cx="1226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P.K.Ratho</a:t>
            </a:r>
            <a:endParaRPr lang="en-I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S Part 2_U Tube_Slide 1 (R)">
            <a:hlinkClick r:id="" action="ppaction://media"/>
            <a:extLst>
              <a:ext uri="{FF2B5EF4-FFF2-40B4-BE49-F238E27FC236}">
                <a16:creationId xmlns:a16="http://schemas.microsoft.com/office/drawing/2014/main" id="{5003A227-4403-02F8-1B04-6B28D1849B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43413" y="105642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7432F-0D47-072C-B937-885847B7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8991600" cy="990600"/>
          </a:xfrm>
        </p:spPr>
        <p:txBody>
          <a:bodyPr>
            <a:noAutofit/>
          </a:bodyPr>
          <a:lstStyle/>
          <a:p>
            <a:r>
              <a:rPr lang="en-GB" sz="36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Concern for Self Vs Synergy </a:t>
            </a:r>
            <a:r>
              <a:rPr lang="en-GB" sz="3600" dirty="0">
                <a:solidFill>
                  <a:srgbClr val="C00000"/>
                </a:solidFill>
                <a:ea typeface="Times New Roman" panose="02020603050405020304" pitchFamily="18" charset="0"/>
              </a:rPr>
              <a:t>from </a:t>
            </a:r>
            <a:br>
              <a:rPr lang="en-GB" sz="3600" dirty="0">
                <a:solidFill>
                  <a:srgbClr val="C00000"/>
                </a:solidFill>
                <a:ea typeface="Times New Roman" panose="02020603050405020304" pitchFamily="18" charset="0"/>
              </a:rPr>
            </a:br>
            <a:r>
              <a:rPr lang="en-GB" sz="3600" dirty="0">
                <a:solidFill>
                  <a:srgbClr val="C00000"/>
                </a:solidFill>
                <a:ea typeface="Times New Roman" panose="02020603050405020304" pitchFamily="18" charset="0"/>
              </a:rPr>
              <a:t>Empathy f</a:t>
            </a:r>
            <a:r>
              <a:rPr lang="en-GB" sz="36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or Team</a:t>
            </a:r>
            <a:endParaRPr lang="en-IN" sz="3600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40CE7A1-4A48-E74C-582E-3E025D71E6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954163"/>
              </p:ext>
            </p:extLst>
          </p:nvPr>
        </p:nvGraphicFramePr>
        <p:xfrm>
          <a:off x="76201" y="990600"/>
          <a:ext cx="9112586" cy="58740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4999">
                  <a:extLst>
                    <a:ext uri="{9D8B030D-6E8A-4147-A177-3AD203B41FA5}">
                      <a16:colId xmlns:a16="http://schemas.microsoft.com/office/drawing/2014/main" val="335949698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95935805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449482336"/>
                    </a:ext>
                  </a:extLst>
                </a:gridCol>
                <a:gridCol w="2787987">
                  <a:extLst>
                    <a:ext uri="{9D8B030D-6E8A-4147-A177-3AD203B41FA5}">
                      <a16:colId xmlns:a16="http://schemas.microsoft.com/office/drawing/2014/main" val="1100685154"/>
                    </a:ext>
                  </a:extLst>
                </a:gridCol>
              </a:tblGrid>
              <a:tr h="217457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Concern for Self.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Empathy for Team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60147"/>
                  </a:ext>
                </a:extLst>
              </a:tr>
              <a:tr h="217457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Attitude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Logic / Argument</a:t>
                      </a:r>
                      <a:endParaRPr lang="en-IN" dirty="0"/>
                    </a:p>
                  </a:txBody>
                  <a:tcPr marL="62926" marR="6292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Attitude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effectLst/>
                        </a:rPr>
                        <a:t>Logic / Argument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extLst>
                  <a:ext uri="{0D108BD9-81ED-4DB2-BD59-A6C34878D82A}">
                    <a16:rowId xmlns:a16="http://schemas.microsoft.com/office/drawing/2014/main" val="2107535008"/>
                  </a:ext>
                </a:extLst>
              </a:tr>
              <a:tr h="434915">
                <a:tc gridSpan="2">
                  <a:txBody>
                    <a:bodyPr/>
                    <a:lstStyle/>
                    <a:p>
                      <a:pPr marL="0" indent="0"/>
                      <a:r>
                        <a:rPr lang="en-GB" sz="1200" dirty="0">
                          <a:effectLst/>
                        </a:rPr>
                        <a:t>Priority: 1</a:t>
                      </a:r>
                      <a:r>
                        <a:rPr lang="en-GB" sz="1200" baseline="30000" dirty="0">
                          <a:effectLst/>
                        </a:rPr>
                        <a:t>st</a:t>
                      </a:r>
                      <a:r>
                        <a:rPr lang="en-GB" sz="1200" dirty="0">
                          <a:effectLst/>
                        </a:rPr>
                        <a:t>. Conviction  2</a:t>
                      </a:r>
                      <a:r>
                        <a:rPr lang="en-GB" sz="1200" baseline="30000" dirty="0">
                          <a:effectLst/>
                        </a:rPr>
                        <a:t>nd</a:t>
                      </a:r>
                      <a:r>
                        <a:rPr lang="en-GB" sz="1200" dirty="0">
                          <a:effectLst/>
                        </a:rPr>
                        <a:t>.Self  3</a:t>
                      </a:r>
                      <a:r>
                        <a:rPr lang="en-GB" sz="1200" baseline="30000" dirty="0">
                          <a:effectLst/>
                        </a:rPr>
                        <a:t>rd</a:t>
                      </a:r>
                      <a:r>
                        <a:rPr lang="en-GB" sz="1200" dirty="0">
                          <a:effectLst/>
                        </a:rPr>
                        <a:t>.Role  4</a:t>
                      </a:r>
                      <a:r>
                        <a:rPr lang="en-GB" sz="1200" baseline="30000" dirty="0">
                          <a:effectLst/>
                        </a:rPr>
                        <a:t>th</a:t>
                      </a:r>
                      <a:r>
                        <a:rPr lang="en-GB" sz="1200" dirty="0">
                          <a:effectLst/>
                        </a:rPr>
                        <a:t>. Task 5</a:t>
                      </a:r>
                      <a:r>
                        <a:rPr lang="en-GB" sz="1200" baseline="30000" dirty="0">
                          <a:effectLst/>
                        </a:rPr>
                        <a:t>th</a:t>
                      </a:r>
                      <a:r>
                        <a:rPr lang="en-GB" sz="1200" dirty="0">
                          <a:effectLst/>
                        </a:rPr>
                        <a:t>.Commitment  6</a:t>
                      </a:r>
                      <a:r>
                        <a:rPr lang="en-GB" sz="1200" baseline="30000" dirty="0">
                          <a:effectLst/>
                        </a:rPr>
                        <a:t>th</a:t>
                      </a:r>
                      <a:r>
                        <a:rPr lang="en-GB" sz="1200" dirty="0">
                          <a:effectLst/>
                        </a:rPr>
                        <a:t>.Trust Truthful / Reality.  I</a:t>
                      </a:r>
                      <a:r>
                        <a:rPr lang="en-GB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ncrease IQ.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-11430"/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Reverse priorities. High IQ and EQ makes one SMART, optimistic, confident, assertive; ensures employment / promotion.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90908"/>
                  </a:ext>
                </a:extLst>
              </a:tr>
              <a:tr h="472317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Criticise, </a:t>
                      </a:r>
                      <a:endParaRPr lang="en-IN" sz="1200" dirty="0">
                        <a:effectLst/>
                      </a:endParaRPr>
                    </a:p>
                    <a:p>
                      <a:r>
                        <a:rPr lang="en-GB" sz="1200" dirty="0">
                          <a:effectLst/>
                        </a:rPr>
                        <a:t>blame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Follow ‘Rules of Conduct’: </a:t>
                      </a:r>
                    </a:p>
                    <a:p>
                      <a:r>
                        <a:rPr lang="en-GB" sz="1200">
                          <a:effectLst/>
                        </a:rPr>
                        <a:t>Discipline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Empathy facilitates team. </a:t>
                      </a:r>
                    </a:p>
                    <a:p>
                      <a:r>
                        <a:rPr lang="en-GB" sz="1200" dirty="0">
                          <a:effectLst/>
                        </a:rPr>
                        <a:t>Praise prevents opposition.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Attachment, greed, anger are due to false knowledge strengthen mutually.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488673"/>
                  </a:ext>
                </a:extLst>
              </a:tr>
              <a:tr h="435018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Intolerant, </a:t>
                      </a:r>
                    </a:p>
                    <a:p>
                      <a:r>
                        <a:rPr lang="en-GB" sz="1200" dirty="0">
                          <a:effectLst/>
                        </a:rPr>
                        <a:t>angry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Why tolerate fools? Win by logic. 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Reach out, belong;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cooperate to team-up.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Selfishness is a sin.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Esteem comes from helping.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477822"/>
                  </a:ext>
                </a:extLst>
              </a:tr>
              <a:tr h="434915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Introvert, </a:t>
                      </a:r>
                    </a:p>
                    <a:p>
                      <a:r>
                        <a:rPr lang="en-GB" sz="1200" dirty="0">
                          <a:effectLst/>
                        </a:rPr>
                        <a:t>intuition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Genius is from intuition. </a:t>
                      </a:r>
                    </a:p>
                    <a:p>
                      <a:r>
                        <a:rPr lang="en-GB" sz="1200" dirty="0">
                          <a:effectLst/>
                        </a:rPr>
                        <a:t>O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thers do not practise empathy.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Social, accepting: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 negative emotions.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Happy (extrovert)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 fourfold behaviour.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806102"/>
                  </a:ext>
                </a:extLst>
              </a:tr>
              <a:tr h="217457"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False Conviction                     Who bothers for long-term effect?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Truthfulness: Result is according to action; follows from cause-and-effect.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66175"/>
                  </a:ext>
                </a:extLst>
              </a:tr>
              <a:tr h="264506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Scheming, cunning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Cleverness is quicker and better.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Adult ego: Brave, upright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Finds out truth, learns and succeeds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572246"/>
                  </a:ext>
                </a:extLst>
              </a:tr>
              <a:tr h="23857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Pride, bias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Holier than thou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Truthful, by cause-effect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 is true; t</a:t>
                      </a:r>
                      <a:r>
                        <a:rPr lang="en-GB" sz="1200">
                          <a:effectLst/>
                        </a:rPr>
                        <a:t>ruth wins; </a:t>
                      </a:r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prevents lie.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749764"/>
                  </a:ext>
                </a:extLst>
              </a:tr>
              <a:tr h="35911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Afraid, adaptive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Bow to strong, rule over weak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Objective, unemotional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open. Praise good qualities before criticism</a:t>
                      </a:r>
                      <a:r>
                        <a:rPr lang="en-GB" sz="1200" dirty="0">
                          <a:effectLst/>
                        </a:rPr>
                        <a:t>. Let him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realise the truth.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812517"/>
                  </a:ext>
                </a:extLst>
              </a:tr>
              <a:tr h="217457"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Lack of Commitment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Honesty:  B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asis of all deals; s</a:t>
                      </a:r>
                      <a:r>
                        <a:rPr lang="en-GB" sz="1200" dirty="0">
                          <a:effectLst/>
                        </a:rPr>
                        <a:t>ynergy from teambuilding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768784"/>
                  </a:ext>
                </a:extLst>
              </a:tr>
              <a:tr h="434915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Self-centred, competitive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Game-playing: </a:t>
                      </a:r>
                    </a:p>
                    <a:p>
                      <a:r>
                        <a:rPr lang="en-GB" sz="1200">
                          <a:effectLst/>
                        </a:rPr>
                        <a:t>fake it until you make it </a:t>
                      </a:r>
                      <a:r>
                        <a:rPr lang="en-GB" sz="1200">
                          <a:solidFill>
                            <a:srgbClr val="FF0000"/>
                          </a:solidFill>
                          <a:effectLst/>
                        </a:rPr>
                        <a:t>(?)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Supervising, Guiding: Synergy of mentor-mentee.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Truth and honesty enable to take the right decision and develop cooperation.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171338"/>
                  </a:ext>
                </a:extLst>
              </a:tr>
              <a:tr h="222386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Rule based, assertive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Success: Better safe than never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Forgive, Help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Involve, act on SWOT. Develops reliability.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455971"/>
                  </a:ext>
                </a:extLst>
              </a:tr>
              <a:tr h="271821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Achieve by any means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Survival of the fittest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Bene(good)fit, build team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 Components must complement.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887801"/>
                  </a:ext>
                </a:extLst>
              </a:tr>
              <a:tr h="217457"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Unproductive: Egoist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Control senses. Grow through Synergy of Team.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78743"/>
                  </a:ext>
                </a:extLst>
              </a:tr>
              <a:tr h="22643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Independent, directing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He who pays calls the tune. </a:t>
                      </a:r>
                      <a:r>
                        <a:rPr lang="en-GB" sz="1200">
                          <a:solidFill>
                            <a:srgbClr val="FF0000"/>
                          </a:solidFill>
                          <a:effectLst/>
                        </a:rPr>
                        <a:t>(?)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Non-verbal, responsive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Action (openness) speaks louder.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680019"/>
                  </a:ext>
                </a:extLst>
              </a:tr>
              <a:tr h="260356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Impulsive, restless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I follow my heart.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Business-like, persuade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 Show interest, not reason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50174"/>
                  </a:ext>
                </a:extLst>
              </a:tr>
              <a:tr h="289942">
                <a:tc gridSpan="2">
                  <a:txBody>
                    <a:bodyPr/>
                    <a:lstStyle/>
                    <a:p>
                      <a:r>
                        <a:rPr lang="en-GB" sz="1200">
                          <a:effectLst/>
                        </a:rPr>
                        <a:t>Possessive: For recognition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Non- possessive: Esteem from service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075899"/>
                  </a:ext>
                </a:extLst>
              </a:tr>
              <a:tr h="434915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Attached, possessive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Emotions make life worth living. W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 few practise empathy?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Delegate, </a:t>
                      </a:r>
                    </a:p>
                    <a:p>
                      <a:r>
                        <a:rPr lang="en-GB" sz="1200" dirty="0">
                          <a:effectLst/>
                        </a:rPr>
                        <a:t>empower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</a:rPr>
                        <a:t>Non- possessive controls senses; achieves teambuilding and potential.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926" marR="62926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950091"/>
                  </a:ext>
                </a:extLst>
              </a:tr>
            </a:tbl>
          </a:graphicData>
        </a:graphic>
      </p:graphicFrame>
      <p:pic>
        <p:nvPicPr>
          <p:cNvPr id="3" name="AFS Part 2_U Tube_Slide 2 (R)">
            <a:hlinkClick r:id="" action="ppaction://media"/>
            <a:extLst>
              <a:ext uri="{FF2B5EF4-FFF2-40B4-BE49-F238E27FC236}">
                <a16:creationId xmlns:a16="http://schemas.microsoft.com/office/drawing/2014/main" id="{6DC57CD3-D593-0C8F-17CE-10C372D062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91400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8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0534-FE8B-D35E-278E-AD2FE7D5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55" y="0"/>
            <a:ext cx="8723345" cy="87239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Leadership and Teambuilding</a:t>
            </a:r>
            <a:br>
              <a:rPr lang="en-US" sz="3000" b="1" dirty="0">
                <a:solidFill>
                  <a:srgbClr val="C00000"/>
                </a:solidFill>
              </a:rPr>
            </a:br>
            <a:r>
              <a:rPr lang="en-US" sz="2200" b="1" dirty="0">
                <a:solidFill>
                  <a:srgbClr val="C00000"/>
                </a:solidFill>
              </a:rPr>
              <a:t>Compete to create</a:t>
            </a:r>
            <a:r>
              <a:rPr lang="en-US" sz="2200" dirty="0"/>
              <a:t>; </a:t>
            </a:r>
            <a:r>
              <a:rPr lang="en-US" sz="2200" b="1" dirty="0">
                <a:solidFill>
                  <a:srgbClr val="C00000"/>
                </a:solidFill>
              </a:rPr>
              <a:t>cooperate to succeed</a:t>
            </a:r>
            <a:endParaRPr lang="en-IN" sz="2200" b="1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89A55-644A-7D5D-DFE8-E2EE54526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1106" y="1028718"/>
            <a:ext cx="4199519" cy="764377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For Leader To Be Versatile and Innovative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97EF5-A235-20B0-678B-F39BC7998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0877" y="1793095"/>
            <a:ext cx="4199518" cy="4836305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/>
              <a:t>Innovation starts with a problem (for Adaptive) / challenge (for innovative), generates ideas and converts the best idea to add value.</a:t>
            </a:r>
          </a:p>
          <a:p>
            <a:r>
              <a:rPr lang="en-US" sz="6400" dirty="0"/>
              <a:t>Innovator is a genius: Adult ego (</a:t>
            </a:r>
            <a:r>
              <a:rPr lang="en-US" sz="6400" i="1" dirty="0"/>
              <a:t>Sat-</a:t>
            </a:r>
            <a:r>
              <a:rPr lang="en-US" sz="6400" i="1" dirty="0" err="1"/>
              <a:t>tva</a:t>
            </a:r>
            <a:r>
              <a:rPr lang="en-US" sz="6400" dirty="0"/>
              <a:t>) predominant followed by Nurturing Parent ego next high. </a:t>
            </a:r>
          </a:p>
          <a:p>
            <a:r>
              <a:rPr lang="en-GB" sz="64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Be curious, </a:t>
            </a:r>
            <a:r>
              <a:rPr lang="en-GB" sz="6400" dirty="0">
                <a:solidFill>
                  <a:srgbClr val="C00000"/>
                </a:solidFill>
                <a:ea typeface="Times New Roman" panose="02020603050405020304" pitchFamily="18" charset="0"/>
              </a:rPr>
              <a:t>intuitive </a:t>
            </a:r>
            <a:r>
              <a:rPr lang="en-GB" sz="64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and playful (try out) as a child; find facts (Reality). </a:t>
            </a:r>
          </a:p>
          <a:p>
            <a:r>
              <a:rPr lang="en-GB" sz="64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Be analytical</a:t>
            </a:r>
            <a:r>
              <a:rPr lang="en-GB" sz="6400" dirty="0">
                <a:solidFill>
                  <a:srgbClr val="C00000"/>
                </a:solidFill>
                <a:ea typeface="Times New Roman" panose="02020603050405020304" pitchFamily="18" charset="0"/>
              </a:rPr>
              <a:t>, logical (true cause-and-effect)</a:t>
            </a:r>
            <a:r>
              <a:rPr lang="en-GB" sz="64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and accurate (digital)</a:t>
            </a:r>
            <a:endParaRPr lang="en-US" sz="6400" dirty="0"/>
          </a:p>
          <a:p>
            <a:pPr marL="0" indent="0">
              <a:buNone/>
            </a:pPr>
            <a:r>
              <a:rPr lang="en-US" sz="3200" dirty="0"/>
              <a:t>        </a:t>
            </a:r>
          </a:p>
          <a:p>
            <a:pPr marL="0" indent="0">
              <a:buNone/>
            </a:pPr>
            <a:r>
              <a:rPr lang="en-US" sz="6000" dirty="0"/>
              <a:t> </a:t>
            </a:r>
            <a:r>
              <a:rPr lang="en-US" sz="6400" dirty="0"/>
              <a:t>Nurturing Parent ego          Adapted ego</a:t>
            </a:r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6400" dirty="0"/>
              <a:t>Adult (</a:t>
            </a:r>
            <a:r>
              <a:rPr lang="en-US" sz="6400" b="1" dirty="0"/>
              <a:t>Super) ego</a:t>
            </a:r>
            <a:r>
              <a:rPr lang="en-US" sz="6400" dirty="0"/>
              <a:t>      Parent </a:t>
            </a:r>
            <a:r>
              <a:rPr lang="en-US" sz="6400" b="1" dirty="0"/>
              <a:t>Ego     </a:t>
            </a:r>
            <a:r>
              <a:rPr lang="en-US" sz="6400" dirty="0"/>
              <a:t>Child ego (</a:t>
            </a:r>
            <a:r>
              <a:rPr lang="en-US" sz="6400" b="1" dirty="0"/>
              <a:t>Id</a:t>
            </a:r>
            <a:r>
              <a:rPr lang="en-US" sz="6400" dirty="0"/>
              <a:t>)</a:t>
            </a:r>
          </a:p>
          <a:p>
            <a:pPr marL="0" indent="0">
              <a:buNone/>
            </a:pPr>
            <a:r>
              <a:rPr lang="en-US" sz="6400" dirty="0"/>
              <a:t>        (</a:t>
            </a:r>
            <a:r>
              <a:rPr lang="en-US" sz="6400" i="1" dirty="0"/>
              <a:t>Sat-</a:t>
            </a:r>
            <a:r>
              <a:rPr lang="en-US" sz="6400" i="1" dirty="0" err="1"/>
              <a:t>tva</a:t>
            </a:r>
            <a:r>
              <a:rPr lang="en-US" sz="6400" dirty="0"/>
              <a:t>)              (Self / </a:t>
            </a:r>
            <a:r>
              <a:rPr lang="en-US" sz="6400" i="1" dirty="0"/>
              <a:t>Rajas</a:t>
            </a:r>
            <a:r>
              <a:rPr lang="en-US" sz="6400" dirty="0"/>
              <a:t>)      (</a:t>
            </a:r>
            <a:r>
              <a:rPr lang="en-US" sz="6400" i="1" dirty="0"/>
              <a:t>Tamas</a:t>
            </a:r>
            <a:r>
              <a:rPr lang="en-US" sz="6400" dirty="0"/>
              <a:t>)     </a:t>
            </a:r>
          </a:p>
          <a:p>
            <a:pPr marL="0" indent="0">
              <a:buNone/>
            </a:pPr>
            <a:endParaRPr lang="en-US" sz="1500" dirty="0"/>
          </a:p>
          <a:p>
            <a:pPr marL="0" indent="0" algn="ctr">
              <a:buNone/>
            </a:pPr>
            <a:r>
              <a:rPr lang="en-US" dirty="0"/>
              <a:t>        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9190C3-0685-B7FE-A779-855B1F4DC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20974" y="883366"/>
            <a:ext cx="4416852" cy="89964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Team Be Productive (Synergy of Body and Mind and of Team)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36A5F-7596-94A0-7387-DF2AC87DDF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59" y="1793095"/>
            <a:ext cx="4199518" cy="4836305"/>
          </a:xfrm>
        </p:spPr>
        <p:txBody>
          <a:bodyPr>
            <a:normAutofit fontScale="25000" lnSpcReduction="20000"/>
          </a:bodyPr>
          <a:lstStyle/>
          <a:p>
            <a:pPr marL="179388" indent="-179388"/>
            <a:r>
              <a:rPr lang="en-US" sz="6400" dirty="0"/>
              <a:t>Adaptive (clever) continuously tries to adapt; develops Synergy of Body and Mind and of Team: Nurturing Parent ego predominant followed by Adapted ego next high.</a:t>
            </a:r>
          </a:p>
          <a:p>
            <a:pPr marL="0" indent="0">
              <a:buNone/>
            </a:pPr>
            <a:endParaRPr lang="en-US" sz="3200" dirty="0"/>
          </a:p>
          <a:p>
            <a:pPr marL="179388" indent="-179388"/>
            <a:r>
              <a:rPr lang="en-GB" sz="6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Relationship defines roles; manage motives and egos. Ideal is by affiliation. </a:t>
            </a:r>
          </a:p>
          <a:p>
            <a:pPr marL="0" indent="0">
              <a:buNone/>
            </a:pPr>
            <a:endParaRPr lang="en-GB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388" indent="-179388"/>
            <a:r>
              <a:rPr lang="en-US" sz="6400" dirty="0"/>
              <a:t>Bene(good)fit develops interest and secures involvement.</a:t>
            </a:r>
          </a:p>
          <a:p>
            <a:pPr marL="0" indent="0">
              <a:buNone/>
            </a:pPr>
            <a:endParaRPr lang="en-US" sz="3200" dirty="0"/>
          </a:p>
          <a:p>
            <a:pPr marL="179388" indent="-179388"/>
            <a:r>
              <a:rPr lang="en-US" sz="6400" dirty="0"/>
              <a:t>Empathy is prerequisite to teambuilding.</a:t>
            </a:r>
          </a:p>
          <a:p>
            <a:pPr marL="0" indent="0">
              <a:buNone/>
            </a:pPr>
            <a:r>
              <a:rPr lang="en-US" sz="3200" dirty="0"/>
              <a:t>          </a:t>
            </a:r>
          </a:p>
          <a:p>
            <a:pPr marL="0" indent="0">
              <a:buNone/>
            </a:pPr>
            <a:r>
              <a:rPr lang="en-US" sz="6400" dirty="0"/>
              <a:t>        Nurturing Parent ego                 Adapted ego</a:t>
            </a:r>
            <a:endParaRPr lang="en-IN" sz="6400" dirty="0"/>
          </a:p>
          <a:p>
            <a:pPr marL="0" indent="0">
              <a:buNone/>
            </a:pPr>
            <a:endParaRPr lang="en-IN" sz="6000" dirty="0"/>
          </a:p>
          <a:p>
            <a:pPr marL="0" indent="0">
              <a:buNone/>
            </a:pPr>
            <a:endParaRPr lang="en-IN" sz="6000" dirty="0"/>
          </a:p>
          <a:p>
            <a:pPr marL="0" indent="0">
              <a:buNone/>
            </a:pPr>
            <a:endParaRPr lang="en-IN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6400" dirty="0"/>
              <a:t>Adult (</a:t>
            </a:r>
            <a:r>
              <a:rPr lang="en-US" sz="6400" b="1" dirty="0"/>
              <a:t>Super) ego</a:t>
            </a:r>
            <a:r>
              <a:rPr lang="en-US" sz="6400" dirty="0"/>
              <a:t>    Parent </a:t>
            </a:r>
            <a:r>
              <a:rPr lang="en-US" sz="6400" b="1" dirty="0"/>
              <a:t>Ego       </a:t>
            </a:r>
            <a:r>
              <a:rPr lang="en-US" sz="6400" dirty="0"/>
              <a:t>Child ego (</a:t>
            </a:r>
            <a:r>
              <a:rPr lang="en-US" sz="6400" b="1" dirty="0"/>
              <a:t>Id</a:t>
            </a:r>
            <a:r>
              <a:rPr lang="en-US" sz="6400" dirty="0"/>
              <a:t>)</a:t>
            </a:r>
          </a:p>
          <a:p>
            <a:pPr marL="0" indent="0">
              <a:buNone/>
            </a:pPr>
            <a:r>
              <a:rPr lang="en-US" sz="6400" dirty="0"/>
              <a:t>        (</a:t>
            </a:r>
            <a:r>
              <a:rPr lang="en-US" sz="6400" i="1" dirty="0"/>
              <a:t>Sat-</a:t>
            </a:r>
            <a:r>
              <a:rPr lang="en-US" sz="6400" i="1" dirty="0" err="1"/>
              <a:t>tva</a:t>
            </a:r>
            <a:r>
              <a:rPr lang="en-US" sz="6400" dirty="0"/>
              <a:t>)           (Self / </a:t>
            </a:r>
            <a:r>
              <a:rPr lang="en-US" sz="6400" i="1" dirty="0"/>
              <a:t>Rajas</a:t>
            </a:r>
            <a:r>
              <a:rPr lang="en-US" sz="6400" dirty="0"/>
              <a:t>)          (</a:t>
            </a:r>
            <a:r>
              <a:rPr lang="en-US" sz="6400" i="1" dirty="0"/>
              <a:t>Tamas</a:t>
            </a:r>
            <a:r>
              <a:rPr lang="en-US" sz="6400" dirty="0"/>
              <a:t>)     </a:t>
            </a:r>
          </a:p>
          <a:p>
            <a:pPr marL="0" indent="0">
              <a:buNone/>
            </a:pPr>
            <a:r>
              <a:rPr lang="en-IN" sz="6000" dirty="0"/>
              <a:t>                            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C901B26-DD31-ABC9-8372-6622DF44D252}"/>
              </a:ext>
            </a:extLst>
          </p:cNvPr>
          <p:cNvSpPr/>
          <p:nvPr/>
        </p:nvSpPr>
        <p:spPr>
          <a:xfrm>
            <a:off x="638894" y="5220758"/>
            <a:ext cx="776674" cy="8364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9CC19C1-16C8-8AC2-AB9B-F83BF62DF239}"/>
              </a:ext>
            </a:extLst>
          </p:cNvPr>
          <p:cNvSpPr/>
          <p:nvPr/>
        </p:nvSpPr>
        <p:spPr>
          <a:xfrm>
            <a:off x="2164437" y="5518914"/>
            <a:ext cx="499814" cy="5382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B2352D-EF48-47C2-9012-EDEB8C67E7AE}"/>
              </a:ext>
            </a:extLst>
          </p:cNvPr>
          <p:cNvSpPr/>
          <p:nvPr/>
        </p:nvSpPr>
        <p:spPr>
          <a:xfrm>
            <a:off x="3413120" y="5518914"/>
            <a:ext cx="499971" cy="5384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01F83B-0A1A-590D-47B7-B6B6ACC96AD0}"/>
              </a:ext>
            </a:extLst>
          </p:cNvPr>
          <p:cNvSpPr/>
          <p:nvPr/>
        </p:nvSpPr>
        <p:spPr>
          <a:xfrm>
            <a:off x="1335068" y="4590919"/>
            <a:ext cx="670772" cy="7223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96D90F3-A578-8525-C012-32C462A40469}"/>
              </a:ext>
            </a:extLst>
          </p:cNvPr>
          <p:cNvSpPr/>
          <p:nvPr/>
        </p:nvSpPr>
        <p:spPr>
          <a:xfrm>
            <a:off x="2790517" y="4819580"/>
            <a:ext cx="499815" cy="5382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F34FF0EF-E416-DABC-3837-1E0F9C20B68D}"/>
              </a:ext>
            </a:extLst>
          </p:cNvPr>
          <p:cNvSpPr/>
          <p:nvPr/>
        </p:nvSpPr>
        <p:spPr>
          <a:xfrm>
            <a:off x="1484324" y="5480114"/>
            <a:ext cx="581754" cy="24232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766ADB3-9113-0EED-9AA3-722B93C9F533}"/>
              </a:ext>
            </a:extLst>
          </p:cNvPr>
          <p:cNvSpPr/>
          <p:nvPr/>
        </p:nvSpPr>
        <p:spPr>
          <a:xfrm>
            <a:off x="5029200" y="5334000"/>
            <a:ext cx="491450" cy="52925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8FB1183-663F-9E8C-EE63-D300C6A2E13F}"/>
              </a:ext>
            </a:extLst>
          </p:cNvPr>
          <p:cNvSpPr/>
          <p:nvPr/>
        </p:nvSpPr>
        <p:spPr>
          <a:xfrm>
            <a:off x="6506111" y="5334000"/>
            <a:ext cx="491450" cy="52925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34EDEFC-9BCD-AB8E-6A65-53ADAEFFFAAD}"/>
              </a:ext>
            </a:extLst>
          </p:cNvPr>
          <p:cNvSpPr/>
          <p:nvPr/>
        </p:nvSpPr>
        <p:spPr>
          <a:xfrm>
            <a:off x="7983022" y="5333999"/>
            <a:ext cx="491450" cy="52925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AC00ECF-1E84-993E-67DB-A6F28A0BCE18}"/>
              </a:ext>
            </a:extLst>
          </p:cNvPr>
          <p:cNvSpPr/>
          <p:nvPr/>
        </p:nvSpPr>
        <p:spPr>
          <a:xfrm>
            <a:off x="7769092" y="4590920"/>
            <a:ext cx="670772" cy="7223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4E1036-B99E-8EEE-0077-8D21DC66AB33}"/>
              </a:ext>
            </a:extLst>
          </p:cNvPr>
          <p:cNvSpPr/>
          <p:nvPr/>
        </p:nvSpPr>
        <p:spPr>
          <a:xfrm>
            <a:off x="5658934" y="4476871"/>
            <a:ext cx="776674" cy="8364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D6DB86DA-CBAC-9521-4E29-E211DEA6D586}"/>
              </a:ext>
            </a:extLst>
          </p:cNvPr>
          <p:cNvSpPr/>
          <p:nvPr/>
        </p:nvSpPr>
        <p:spPr>
          <a:xfrm>
            <a:off x="6629400" y="4819580"/>
            <a:ext cx="990600" cy="24232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13" name="AFS Part 2 Side 3 (R)">
            <a:hlinkClick r:id="" action="ppaction://media"/>
            <a:extLst>
              <a:ext uri="{FF2B5EF4-FFF2-40B4-BE49-F238E27FC236}">
                <a16:creationId xmlns:a16="http://schemas.microsoft.com/office/drawing/2014/main" id="{F1921C02-FEC6-C596-45B3-E508C798DC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19147" y="361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5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8D54-D746-5F40-3BC6-6B080F92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419"/>
            <a:ext cx="9144000" cy="10668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GB" dirty="0">
                <a:solidFill>
                  <a:srgbClr val="C00000"/>
                </a:solidFill>
                <a:sym typeface="+mn-ea"/>
              </a:rPr>
              <a:t>Teambuilding By </a:t>
            </a:r>
            <a:r>
              <a:rPr lang="en-US" dirty="0">
                <a:solidFill>
                  <a:srgbClr val="C00000"/>
                </a:solidFill>
                <a:sym typeface="+mn-ea"/>
              </a:rPr>
              <a:t>Storming, Forming, Norming and Review</a:t>
            </a:r>
            <a:br>
              <a:rPr lang="en-US" altLang="en-GB" sz="4800" b="1" dirty="0">
                <a:solidFill>
                  <a:srgbClr val="C00000"/>
                </a:solidFill>
                <a:sym typeface="+mn-ea"/>
              </a:rPr>
            </a:br>
            <a:endParaRPr lang="en-US" altLang="en-GB" sz="3100" b="1" dirty="0">
              <a:solidFill>
                <a:srgbClr val="C00000"/>
              </a:solidFill>
              <a:sym typeface="+mn-e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70BDA-24F2-29DE-706D-E7A85D4BF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367" y="892895"/>
            <a:ext cx="4344988" cy="979488"/>
          </a:xfrm>
        </p:spPr>
        <p:txBody>
          <a:bodyPr>
            <a:normAutofit/>
          </a:bodyPr>
          <a:lstStyle/>
          <a:p>
            <a:pPr algn="ctr"/>
            <a:r>
              <a:rPr lang="en-US" altLang="en-GB" b="1" dirty="0">
                <a:solidFill>
                  <a:srgbClr val="C00000"/>
                </a:solidFill>
                <a:sym typeface="+mn-ea"/>
              </a:rPr>
              <a:t>Teambuilding by Storming, Forming, Norming and Review</a:t>
            </a:r>
            <a:endParaRPr lang="en-IN" sz="3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7496C-D72B-7774-B9F5-8AB38B2ED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0887" y="1981200"/>
            <a:ext cx="4248714" cy="4762500"/>
          </a:xfrm>
        </p:spPr>
        <p:txBody>
          <a:bodyPr>
            <a:normAutofit fontScale="70000" lnSpcReduction="20000"/>
          </a:bodyPr>
          <a:lstStyle/>
          <a:p>
            <a:pPr marL="179388" indent="-179388"/>
            <a:r>
              <a:rPr lang="en-GB" sz="23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Members’ roles complement; appreciate each other’s role . F</a:t>
            </a:r>
            <a:r>
              <a:rPr lang="en-GB" sz="23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easibility study, investigation and report prevent conflicts.</a:t>
            </a:r>
          </a:p>
          <a:p>
            <a:pPr marL="0" indent="0">
              <a:buNone/>
            </a:pPr>
            <a:endParaRPr lang="en-GB" sz="1500" dirty="0">
              <a:solidFill>
                <a:srgbClr val="C00000"/>
              </a:solidFill>
              <a:effectLst/>
              <a:ea typeface="Times New Roman" panose="02020603050405020304" pitchFamily="18" charset="0"/>
            </a:endParaRPr>
          </a:p>
          <a:p>
            <a:pPr marL="179388" indent="-179388"/>
            <a:r>
              <a:rPr lang="en-GB" sz="23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Accommodating the motives, egos and personalities is through ‘storming’, ‘forming’, ‘norming’ and ‘reviewing’.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Empathy facilitates </a:t>
            </a:r>
            <a:r>
              <a:rPr lang="en-GB" sz="23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bene(good)fit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in each stage. </a:t>
            </a:r>
          </a:p>
          <a:p>
            <a:pPr marL="0" indent="0">
              <a:buNone/>
            </a:pPr>
            <a:endParaRPr lang="en-GB" sz="1700" dirty="0">
              <a:solidFill>
                <a:srgbClr val="C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3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Involve team; manage change:</a:t>
            </a:r>
            <a:endParaRPr lang="en-IN" sz="2300" dirty="0">
              <a:effectLst/>
              <a:ea typeface="Times New Roman" panose="02020603050405020304" pitchFamily="18" charset="0"/>
            </a:endParaRPr>
          </a:p>
          <a:p>
            <a:pPr marL="179388" indent="-179388"/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3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Storming</a:t>
            </a:r>
            <a:r>
              <a:rPr lang="en-GB" sz="23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D</a:t>
            </a:r>
            <a:r>
              <a:rPr lang="en-GB" sz="2300" dirty="0">
                <a:ea typeface="Times New Roman" panose="02020603050405020304" pitchFamily="18" charset="0"/>
                <a:cs typeface="Times New Roman" panose="02020603050405020304" pitchFamily="18" charset="0"/>
              </a:rPr>
              <a:t>ue to inadequate information, knowledge or both. </a:t>
            </a:r>
            <a:endParaRPr lang="en-GB" sz="23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388" indent="-179388"/>
            <a:r>
              <a:rPr lang="en-GB" sz="23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Forming: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GB" sz="23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etting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SMART goal and complementing.</a:t>
            </a:r>
          </a:p>
          <a:p>
            <a:pPr marL="179388" indent="-179388"/>
            <a:r>
              <a:rPr lang="en-GB" sz="23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Norming: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Setting standard operating procedure (SOP), system (including quality control), managing change, celebrating (praising) wins, modifying attitudes and producing the desired output.</a:t>
            </a:r>
          </a:p>
          <a:p>
            <a:pPr marL="179388" indent="-179388"/>
            <a:r>
              <a:rPr lang="en-GB" sz="23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Reviewing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includes versatile, foresight, sharpness, tactics and revising the standard operating procedure when conditions change.</a:t>
            </a:r>
            <a:r>
              <a:rPr lang="en-GB" sz="23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IN" sz="2300" dirty="0">
              <a:effectLst/>
              <a:ea typeface="Times New Roman" panose="02020603050405020304" pitchFamily="18" charset="0"/>
            </a:endParaRPr>
          </a:p>
          <a:p>
            <a:pPr marL="179388" indent="-179388"/>
            <a:endParaRPr lang="en-GB" sz="21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388" indent="-179388"/>
            <a:endParaRPr lang="en-GB" sz="21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388" indent="-179388"/>
            <a:endParaRPr lang="en-GB" sz="21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388" indent="-179388"/>
            <a:endParaRPr lang="en-IN" dirty="0"/>
          </a:p>
          <a:p>
            <a:pPr marL="179388" indent="-179388"/>
            <a:endParaRPr lang="en-GB" sz="2100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100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6E226-1896-B901-168D-0847B715C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11700" y="1232621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altLang="en-GB" b="1" dirty="0">
                <a:solidFill>
                  <a:srgbClr val="C00000"/>
                </a:solidFill>
                <a:sym typeface="+mn-ea"/>
              </a:rPr>
              <a:t>Teambuilding by </a:t>
            </a:r>
          </a:p>
          <a:p>
            <a:pPr algn="ctr"/>
            <a:r>
              <a:rPr lang="en-US" altLang="en-GB" b="1" dirty="0">
                <a:solidFill>
                  <a:srgbClr val="C00000"/>
                </a:solidFill>
                <a:sym typeface="+mn-ea"/>
              </a:rPr>
              <a:t>Managing Change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064872-2146-5D0E-2792-31FCD661C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0526" y="1988663"/>
            <a:ext cx="4192588" cy="4610100"/>
          </a:xfrm>
        </p:spPr>
        <p:txBody>
          <a:bodyPr>
            <a:normAutofit fontScale="70000" lnSpcReduction="20000"/>
          </a:bodyPr>
          <a:lstStyle/>
          <a:p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Group cannot manage the change if it does not have the expertise. </a:t>
            </a:r>
          </a:p>
          <a:p>
            <a:pPr marL="0" indent="0">
              <a:buNone/>
            </a:pPr>
            <a:endParaRPr lang="en-GB" sz="17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3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Change needs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new system, </a:t>
            </a:r>
            <a:r>
              <a:rPr lang="en-GB" sz="23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effort,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leader, </a:t>
            </a:r>
            <a:r>
              <a:rPr lang="en-GB" sz="23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resource and force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3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Easy when followers believe that it is they who want the change. </a:t>
            </a:r>
          </a:p>
          <a:p>
            <a:pPr marL="0" indent="0">
              <a:buNone/>
            </a:pPr>
            <a:endParaRPr lang="en-GB" sz="17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3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If a common goal is not visible, search for an overarching goal or a common vision. </a:t>
            </a:r>
          </a:p>
          <a:p>
            <a:pPr marL="0" indent="0">
              <a:buNone/>
            </a:pPr>
            <a:endParaRPr lang="en-GB" sz="17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Responsibilities and powers be delegated together according to roles. </a:t>
            </a:r>
            <a:r>
              <a:rPr lang="en-GB" sz="23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Resources, skill and power give ability to respond.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 who does not exercise the power, nor delegates, cannot achieve goal.</a:t>
            </a:r>
          </a:p>
          <a:p>
            <a:pPr marL="0" indent="0">
              <a:buNone/>
            </a:pPr>
            <a:endParaRPr lang="en-GB" sz="17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r>
              <a:rPr lang="en-GB" sz="2300" dirty="0">
                <a:effectLst/>
                <a:ea typeface="Times New Roman" panose="02020603050405020304" pitchFamily="18" charset="0"/>
              </a:rPr>
              <a:t>Monitoring and control should be by the leader. </a:t>
            </a:r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Everybody prospers when the company or the team prospers.</a:t>
            </a:r>
          </a:p>
          <a:p>
            <a:pPr marL="0" indent="0">
              <a:buNone/>
            </a:pPr>
            <a:endParaRPr lang="en-US" sz="1700" b="1" dirty="0">
              <a:solidFill>
                <a:srgbClr val="C00000"/>
              </a:solidFill>
            </a:endParaRPr>
          </a:p>
          <a:p>
            <a:r>
              <a:rPr lang="en-GB" sz="23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Project management is by coordination; control is by exception. </a:t>
            </a:r>
            <a:endParaRPr lang="en-IN" sz="2300" dirty="0"/>
          </a:p>
        </p:txBody>
      </p:sp>
      <p:pic>
        <p:nvPicPr>
          <p:cNvPr id="7" name="AFS Part 2_U Tube_Slide 4 (R)">
            <a:hlinkClick r:id="" action="ppaction://media"/>
            <a:extLst>
              <a:ext uri="{FF2B5EF4-FFF2-40B4-BE49-F238E27FC236}">
                <a16:creationId xmlns:a16="http://schemas.microsoft.com/office/drawing/2014/main" id="{9F6B8F75-7ED6-3CCC-3162-A72DADD78E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21175" y="8696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0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5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2E38-DCFF-E851-DADB-23BD6DFFE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6" y="0"/>
            <a:ext cx="9144000" cy="6096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Model of Startup Team to Excel</a:t>
            </a:r>
            <a:endParaRPr lang="en-IN" sz="4000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36440-6530-FD29-C54F-DF1806DD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3756" y="1144324"/>
            <a:ext cx="3030141" cy="37204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Model: Software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3CBBB-2B91-8090-3FDB-C3A98A1DF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02136" y="943735"/>
            <a:ext cx="3853459" cy="1025093"/>
          </a:xfrm>
        </p:spPr>
        <p:txBody>
          <a:bodyPr>
            <a:noAutofit/>
          </a:bodyPr>
          <a:lstStyle/>
          <a:p>
            <a:pPr algn="ctr"/>
            <a:endParaRPr lang="en-US" sz="21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endParaRPr lang="en-US" sz="21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21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r>
              <a:rPr lang="en-US" dirty="0">
                <a:solidFill>
                  <a:srgbClr val="C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Input:    </a:t>
            </a:r>
            <a:r>
              <a:rPr lang="en-US" dirty="0">
                <a:ea typeface="Calibri" panose="020F0502020204030204" pitchFamily="34" charset="0"/>
                <a:cs typeface="Mangal" panose="02040503050203030202" pitchFamily="18" charset="0"/>
              </a:rPr>
              <a:t>Degrees of activities</a:t>
            </a:r>
          </a:p>
          <a:p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‘Glossary’ in the manual / ‘Help’ menu of software ensures correct input of degrees of activities. </a:t>
            </a:r>
            <a:endParaRPr lang="en-IN" sz="1350" dirty="0">
              <a:solidFill>
                <a:srgbClr val="C00000"/>
              </a:solidFill>
            </a:endParaRPr>
          </a:p>
        </p:txBody>
      </p:sp>
      <p:sp>
        <p:nvSpPr>
          <p:cNvPr id="9" name="Parallelogram 1486">
            <a:extLst>
              <a:ext uri="{FF2B5EF4-FFF2-40B4-BE49-F238E27FC236}">
                <a16:creationId xmlns:a16="http://schemas.microsoft.com/office/drawing/2014/main" id="{C2F70534-652D-A429-4C19-2D13203F158F}"/>
              </a:ext>
            </a:extLst>
          </p:cNvPr>
          <p:cNvSpPr>
            <a:spLocks/>
          </p:cNvSpPr>
          <p:nvPr/>
        </p:nvSpPr>
        <p:spPr bwMode="auto">
          <a:xfrm>
            <a:off x="1309086" y="3642489"/>
            <a:ext cx="2123197" cy="718375"/>
          </a:xfrm>
          <a:custGeom>
            <a:avLst/>
            <a:gdLst>
              <a:gd name="T0" fmla="*/ 0 w 3194050"/>
              <a:gd name="T1" fmla="*/ 904240 h 1041400"/>
              <a:gd name="T2" fmla="*/ 1081293 w 3194050"/>
              <a:gd name="T3" fmla="*/ 0 h 1041400"/>
              <a:gd name="T4" fmla="*/ 2774950 w 3194050"/>
              <a:gd name="T5" fmla="*/ 0 h 1041400"/>
              <a:gd name="T6" fmla="*/ 1969497 w 3194050"/>
              <a:gd name="T7" fmla="*/ 904240 h 1041400"/>
              <a:gd name="T8" fmla="*/ 0 w 3194050"/>
              <a:gd name="T9" fmla="*/ 904240 h 1041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94050" h="1041400">
                <a:moveTo>
                  <a:pt x="0" y="1041400"/>
                </a:moveTo>
                <a:lnTo>
                  <a:pt x="1244600" y="0"/>
                </a:lnTo>
                <a:lnTo>
                  <a:pt x="3194050" y="0"/>
                </a:lnTo>
                <a:lnTo>
                  <a:pt x="2266950" y="1041400"/>
                </a:lnTo>
                <a:lnTo>
                  <a:pt x="0" y="1041400"/>
                </a:lnTo>
                <a:close/>
              </a:path>
            </a:pathLst>
          </a:cu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0A7C2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10" name="Rectangle 1487">
            <a:extLst>
              <a:ext uri="{FF2B5EF4-FFF2-40B4-BE49-F238E27FC236}">
                <a16:creationId xmlns:a16="http://schemas.microsoft.com/office/drawing/2014/main" id="{39F8DFFA-B2AC-8C41-E4C1-B4C502CC3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087" y="4373898"/>
            <a:ext cx="1469153" cy="1221252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8C36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11" name="Parallelogram 1494">
            <a:extLst>
              <a:ext uri="{FF2B5EF4-FFF2-40B4-BE49-F238E27FC236}">
                <a16:creationId xmlns:a16="http://schemas.microsoft.com/office/drawing/2014/main" id="{E09D3E7B-F634-7E01-8772-3907EBFA4CC6}"/>
              </a:ext>
            </a:extLst>
          </p:cNvPr>
          <p:cNvSpPr>
            <a:spLocks/>
          </p:cNvSpPr>
          <p:nvPr/>
        </p:nvSpPr>
        <p:spPr bwMode="auto">
          <a:xfrm>
            <a:off x="2784028" y="3647255"/>
            <a:ext cx="609658" cy="1955473"/>
          </a:xfrm>
          <a:custGeom>
            <a:avLst/>
            <a:gdLst>
              <a:gd name="T0" fmla="*/ 0 w 952500"/>
              <a:gd name="T1" fmla="*/ 2529840 h 2895600"/>
              <a:gd name="T2" fmla="*/ 0 w 952500"/>
              <a:gd name="T3" fmla="*/ 937594 h 2895600"/>
              <a:gd name="T4" fmla="*/ 831215 w 952500"/>
              <a:gd name="T5" fmla="*/ 0 h 2895600"/>
              <a:gd name="T6" fmla="*/ 792425 w 952500"/>
              <a:gd name="T7" fmla="*/ 1475740 h 2895600"/>
              <a:gd name="T8" fmla="*/ 0 w 952500"/>
              <a:gd name="T9" fmla="*/ 2529840 h 2895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52500" h="2895600">
                <a:moveTo>
                  <a:pt x="0" y="2895600"/>
                </a:moveTo>
                <a:lnTo>
                  <a:pt x="0" y="1073150"/>
                </a:lnTo>
                <a:lnTo>
                  <a:pt x="952500" y="0"/>
                </a:lnTo>
                <a:lnTo>
                  <a:pt x="908050" y="1689100"/>
                </a:lnTo>
                <a:lnTo>
                  <a:pt x="0" y="2895600"/>
                </a:lnTo>
                <a:close/>
              </a:path>
            </a:pathLst>
          </a:cu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95D9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12" name="Text Box 1495">
            <a:extLst>
              <a:ext uri="{FF2B5EF4-FFF2-40B4-BE49-F238E27FC236}">
                <a16:creationId xmlns:a16="http://schemas.microsoft.com/office/drawing/2014/main" id="{5E4DDEE0-04DD-DF25-D992-3A205147E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381" y="4408259"/>
            <a:ext cx="796290" cy="332184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Synergy of</a:t>
            </a:r>
            <a:endParaRPr lang="en-US" altLang="en-US" sz="450" dirty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Body and Mind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3" name="Text Box 1496">
            <a:extLst>
              <a:ext uri="{FF2B5EF4-FFF2-40B4-BE49-F238E27FC236}">
                <a16:creationId xmlns:a16="http://schemas.microsoft.com/office/drawing/2014/main" id="{4AF28C7A-7D58-4B9A-ACE3-3007B4417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001" y="3698292"/>
            <a:ext cx="529352" cy="223234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Genius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4" name="Text Box 1497">
            <a:extLst>
              <a:ext uri="{FF2B5EF4-FFF2-40B4-BE49-F238E27FC236}">
                <a16:creationId xmlns:a16="http://schemas.microsoft.com/office/drawing/2014/main" id="{E5B5C716-48EC-D798-80C9-F9465AFB7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29" y="5201135"/>
            <a:ext cx="616643" cy="29527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Synergy of</a:t>
            </a:r>
            <a:endParaRPr lang="en-US" altLang="en-US" sz="450" dirty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Team</a:t>
            </a:r>
            <a:endParaRPr lang="en-US" altLang="en-US" sz="45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5" name="Text Box 604">
            <a:extLst>
              <a:ext uri="{FF2B5EF4-FFF2-40B4-BE49-F238E27FC236}">
                <a16:creationId xmlns:a16="http://schemas.microsoft.com/office/drawing/2014/main" id="{66AABEBF-514C-6682-1CB9-E6FF1C3CC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647" y="3977329"/>
            <a:ext cx="1054180" cy="354806"/>
          </a:xfrm>
          <a:prstGeom prst="rect">
            <a:avLst/>
          </a:prstGeom>
          <a:noFill/>
          <a:ln w="63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Synergy for Success: Entrepreneur</a:t>
            </a: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6" name="Straight Arrow Connector 1">
            <a:extLst>
              <a:ext uri="{FF2B5EF4-FFF2-40B4-BE49-F238E27FC236}">
                <a16:creationId xmlns:a16="http://schemas.microsoft.com/office/drawing/2014/main" id="{17975862-4383-E8C7-0D5C-23FA7D0541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06829" y="3657339"/>
            <a:ext cx="248841" cy="123658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17" name="Straight Arrow Connector 2">
            <a:extLst>
              <a:ext uri="{FF2B5EF4-FFF2-40B4-BE49-F238E27FC236}">
                <a16:creationId xmlns:a16="http://schemas.microsoft.com/office/drawing/2014/main" id="{1FC90BAB-5712-84DE-D160-EFBE3DE951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4259" y="5380759"/>
            <a:ext cx="360388" cy="182327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18" name="Straight Arrow Connector 3">
            <a:extLst>
              <a:ext uri="{FF2B5EF4-FFF2-40B4-BE49-F238E27FC236}">
                <a16:creationId xmlns:a16="http://schemas.microsoft.com/office/drawing/2014/main" id="{A454AECF-D09D-9FA0-8850-9167461070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8013" y="4692885"/>
            <a:ext cx="169913" cy="98394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19" name="Straight Arrow Connector 4">
            <a:extLst>
              <a:ext uri="{FF2B5EF4-FFF2-40B4-BE49-F238E27FC236}">
                <a16:creationId xmlns:a16="http://schemas.microsoft.com/office/drawing/2014/main" id="{B38DC5EA-FE75-6DBC-B22F-AE707CCC1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7171" y="4270358"/>
            <a:ext cx="208121" cy="95250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1350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D9D982AE-5D3D-CBBC-6644-86D9BB3E7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3025044"/>
            <a:ext cx="6515100" cy="40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3381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25" dirty="0"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endParaRPr lang="en-US" altLang="en-US" sz="450" dirty="0">
              <a:latin typeface="Arial" panose="020B0604020202020204" pitchFamily="34" charset="0"/>
            </a:endParaRPr>
          </a:p>
          <a:p>
            <a:pPr indent="33813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4A15110C-40D9-E651-A252-C17BB690F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5950" y="3259972"/>
            <a:ext cx="6515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35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E14A21-F2B6-D99F-338E-4BC2382B3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143" y="2485734"/>
            <a:ext cx="3337457" cy="195547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Output</a:t>
            </a:r>
            <a:r>
              <a:rPr lang="en-US" dirty="0">
                <a:solidFill>
                  <a:srgbClr val="C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:</a:t>
            </a:r>
          </a:p>
          <a:p>
            <a:pPr marL="271463" indent="-207169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Profile of Needs / Motives;</a:t>
            </a:r>
          </a:p>
          <a:p>
            <a:pPr marL="271463" indent="-207169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Profile of Egos / Attitudes</a:t>
            </a:r>
          </a:p>
          <a:p>
            <a:pPr marL="271463" indent="-207169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Professional Personality </a:t>
            </a:r>
          </a:p>
          <a:p>
            <a:pPr marL="271463" indent="-207169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Mental Blocks and their Removal</a:t>
            </a:r>
          </a:p>
          <a:p>
            <a:pPr marL="271463" indent="-207169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Activities to Develop Synergy of -</a:t>
            </a:r>
          </a:p>
          <a:p>
            <a:pPr marL="942975" indent="-135731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Body and Mind                           </a:t>
            </a:r>
          </a:p>
          <a:p>
            <a:pPr marL="942975" indent="-135731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Team </a:t>
            </a:r>
          </a:p>
          <a:p>
            <a:pPr marL="942975" indent="-135731">
              <a:spcBef>
                <a:spcPts val="0"/>
              </a:spcBef>
            </a:pPr>
            <a:r>
              <a:rPr lang="en-US" sz="1350" dirty="0">
                <a:solidFill>
                  <a:srgbClr val="0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Analytical and Intuitive Faculties</a:t>
            </a:r>
            <a:endParaRPr lang="en-IN" sz="135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162A0-4734-5E47-32AA-4F088025313B}"/>
              </a:ext>
            </a:extLst>
          </p:cNvPr>
          <p:cNvSpPr txBox="1"/>
          <p:nvPr/>
        </p:nvSpPr>
        <p:spPr>
          <a:xfrm>
            <a:off x="4962113" y="4760149"/>
            <a:ext cx="3693482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  <a:sym typeface="+mn-ea"/>
              </a:rPr>
              <a:t>For further information and online training - Contact us:  </a:t>
            </a:r>
            <a:r>
              <a:rPr lang="en-US" sz="1350" b="1" dirty="0">
                <a:solidFill>
                  <a:srgbClr val="C00000"/>
                </a:solidFill>
                <a:sym typeface="+mn-ea"/>
              </a:rPr>
              <a:t>1.</a:t>
            </a:r>
            <a:r>
              <a:rPr lang="en-US" sz="1500" b="1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sz="1500" b="1" dirty="0">
                <a:sym typeface="+mn-ea"/>
                <a:hlinkClick r:id="rId4"/>
              </a:rPr>
              <a:t>www.buildbestvalues.com</a:t>
            </a:r>
            <a:endParaRPr lang="en-US" sz="1500" b="1" dirty="0">
              <a:solidFill>
                <a:srgbClr val="C00000"/>
              </a:solidFill>
            </a:endParaRPr>
          </a:p>
          <a:p>
            <a:pPr marL="1212056" indent="-1212056"/>
            <a:r>
              <a:rPr lang="en-US" sz="1050" b="1" dirty="0">
                <a:solidFill>
                  <a:srgbClr val="C00000"/>
                </a:solidFill>
                <a:sym typeface="+mn-ea"/>
              </a:rPr>
              <a:t>                                  </a:t>
            </a:r>
            <a:r>
              <a:rPr lang="en-US" sz="1350" b="1" dirty="0">
                <a:solidFill>
                  <a:srgbClr val="C00000"/>
                </a:solidFill>
                <a:sym typeface="+mn-ea"/>
              </a:rPr>
              <a:t>2.</a:t>
            </a:r>
            <a:r>
              <a:rPr lang="en-US" sz="1050" b="1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sz="1350" b="1" dirty="0" err="1">
                <a:solidFill>
                  <a:srgbClr val="C00000"/>
                </a:solidFill>
                <a:sym typeface="+mn-ea"/>
              </a:rPr>
              <a:t>P.K.Ratho</a:t>
            </a:r>
            <a:r>
              <a:rPr lang="en-US" sz="1350" b="1" dirty="0">
                <a:solidFill>
                  <a:srgbClr val="C00000"/>
                </a:solidFill>
                <a:sym typeface="+mn-ea"/>
              </a:rPr>
              <a:t>, 0674-2951703                              (M) 9437490303</a:t>
            </a:r>
          </a:p>
          <a:p>
            <a:pPr marL="1212056" indent="-1212056"/>
            <a:r>
              <a:rPr lang="en-US" sz="1350" b="1" dirty="0">
                <a:solidFill>
                  <a:srgbClr val="C00000"/>
                </a:solidFill>
                <a:sym typeface="+mn-ea"/>
              </a:rPr>
              <a:t>                           3. email: pkratho@hotmail.com</a:t>
            </a:r>
            <a:endParaRPr lang="en-US" sz="135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8B4C50-936F-3E34-FD78-9DDDBA2EB1C8}"/>
              </a:ext>
            </a:extLst>
          </p:cNvPr>
          <p:cNvSpPr txBox="1"/>
          <p:nvPr/>
        </p:nvSpPr>
        <p:spPr>
          <a:xfrm>
            <a:off x="421913" y="1753498"/>
            <a:ext cx="4094669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C00000"/>
                </a:solidFill>
              </a:rPr>
              <a:t>Entrepreneurship is through synergy of the three synergies: Synergy of body and the mind; of the team; and of analytical and intuitive faculties. These  are along three axes.</a:t>
            </a:r>
          </a:p>
          <a:p>
            <a:endParaRPr lang="en-US" sz="1350" dirty="0">
              <a:solidFill>
                <a:srgbClr val="C0000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C00000"/>
                </a:solidFill>
              </a:rPr>
              <a:t>Output shows degrees of attitudes to be modified to achieve success through increased productivity / entrepreneurship.</a:t>
            </a:r>
          </a:p>
          <a:p>
            <a:endParaRPr lang="en-US" sz="1350" b="1" dirty="0">
              <a:solidFill>
                <a:srgbClr val="C00000"/>
              </a:solidFill>
            </a:endParaRPr>
          </a:p>
        </p:txBody>
      </p:sp>
      <p:pic>
        <p:nvPicPr>
          <p:cNvPr id="6" name="AFS Part 2_U Tube_Slide 5 (R)">
            <a:hlinkClick r:id="" action="ppaction://media"/>
            <a:extLst>
              <a:ext uri="{FF2B5EF4-FFF2-40B4-BE49-F238E27FC236}">
                <a16:creationId xmlns:a16="http://schemas.microsoft.com/office/drawing/2014/main" id="{E7E77072-3ECD-6D1E-885D-9D1B3F600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7418" y="4524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8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6634</TotalTime>
  <Words>1220</Words>
  <Application>Microsoft Office PowerPoint</Application>
  <PresentationFormat>On-screen Show (4:3)</PresentationFormat>
  <Paragraphs>212</Paragraphs>
  <Slides>5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Times New Roman</vt:lpstr>
      <vt:lpstr>Office Theme</vt:lpstr>
      <vt:lpstr>  </vt:lpstr>
      <vt:lpstr>Concern for Self Vs Synergy from  Empathy for Team</vt:lpstr>
      <vt:lpstr>Leadership and Teambuilding Compete to create; cooperate to succeed</vt:lpstr>
      <vt:lpstr>Teambuilding By Storming, Forming, Norming and Review </vt:lpstr>
      <vt:lpstr>Model of Startup Team to Excel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Attitude for Success under National Education Policy 2020</dc:title>
  <dc:creator>USER</dc:creator>
  <cp:lastModifiedBy>Profullo Ratho</cp:lastModifiedBy>
  <cp:revision>140</cp:revision>
  <dcterms:created xsi:type="dcterms:W3CDTF">2020-11-15T12:20:00Z</dcterms:created>
  <dcterms:modified xsi:type="dcterms:W3CDTF">2025-03-09T05:04:51Z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EDDB5753DE7F47A59BD423A07383CF83</vt:lpwstr>
  </property>
  <property fmtid="{D5CDD505-2E9C-101B-9397-08002B2CF9AE}" pid="3" name="KSOProductBuildVer">
    <vt:lpwstr>1033-11.2.0.11341</vt:lpwstr>
  </property>
</Properties>
</file>